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306" r:id="rId3"/>
    <p:sldId id="281" r:id="rId4"/>
    <p:sldId id="258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92" r:id="rId13"/>
    <p:sldId id="293" r:id="rId14"/>
    <p:sldId id="296" r:id="rId15"/>
    <p:sldId id="297" r:id="rId16"/>
    <p:sldId id="294" r:id="rId17"/>
    <p:sldId id="295" r:id="rId18"/>
    <p:sldId id="301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EA6E3-BD92-4A74-B704-F4D51EB8A58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0ECDD-8F25-4FE2-B4F8-291718668CDE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7B1C866-FA68-430E-8359-AE6CCB8F0CC1}" type="parTrans" cxnId="{0C39F7E8-707B-429E-8C5D-A4FDDE301E81}">
      <dgm:prSet/>
      <dgm:spPr/>
      <dgm:t>
        <a:bodyPr/>
        <a:lstStyle/>
        <a:p>
          <a:endParaRPr lang="en-US"/>
        </a:p>
      </dgm:t>
    </dgm:pt>
    <dgm:pt modelId="{A185E967-9B4F-48D7-9891-08E3D7F27A79}" type="sibTrans" cxnId="{0C39F7E8-707B-429E-8C5D-A4FDDE301E81}">
      <dgm:prSet/>
      <dgm:spPr/>
      <dgm:t>
        <a:bodyPr/>
        <a:lstStyle/>
        <a:p>
          <a:endParaRPr lang="en-US"/>
        </a:p>
      </dgm:t>
    </dgm:pt>
    <dgm:pt modelId="{C6A2F847-8C01-4D42-8437-565B4FEFCDBA}">
      <dgm:prSet phldrT="[Text]"/>
      <dgm:spPr/>
      <dgm:t>
        <a:bodyPr/>
        <a:lstStyle/>
        <a:p>
          <a:r>
            <a:rPr lang="bn-BD" b="0" dirty="0" smtClean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বাংলাদে</a:t>
          </a:r>
          <a:r>
            <a:rPr lang="en-US" b="0" dirty="0" err="1" smtClean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শে</a:t>
          </a:r>
          <a:r>
            <a:rPr lang="bn-BD" b="0" dirty="0" smtClean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র প্রকাশিত পরিসংখ্যানের বিভিন্ন উৎস বণনা করতে পারবে।</a:t>
          </a:r>
          <a:endParaRPr lang="en-US" b="0" dirty="0"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gm:t>
    </dgm:pt>
    <dgm:pt modelId="{6E7D2C9B-A7CD-49D1-B8A8-9DB9984B2932}" type="parTrans" cxnId="{73A9DEC2-FA45-4D21-9C41-A99AC0FEF551}">
      <dgm:prSet/>
      <dgm:spPr/>
      <dgm:t>
        <a:bodyPr/>
        <a:lstStyle/>
        <a:p>
          <a:endParaRPr lang="en-US"/>
        </a:p>
      </dgm:t>
    </dgm:pt>
    <dgm:pt modelId="{8CC73D16-5640-4EAB-92A8-2BABF93218D6}" type="sibTrans" cxnId="{73A9DEC2-FA45-4D21-9C41-A99AC0FEF551}">
      <dgm:prSet/>
      <dgm:spPr/>
      <dgm:t>
        <a:bodyPr/>
        <a:lstStyle/>
        <a:p>
          <a:endParaRPr lang="en-US"/>
        </a:p>
      </dgm:t>
    </dgm:pt>
    <dgm:pt modelId="{24BE5301-00AA-4E9C-8AF4-34C11BBE5E13}">
      <dgm:prSet phldrT="[Text]"/>
      <dgm:spPr/>
      <dgm:t>
        <a:bodyPr/>
        <a:lstStyle/>
        <a:p>
          <a:r>
            <a:rPr lang="bn-IN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45A65715-3A6B-4E96-BF9C-B40F14133652}" type="parTrans" cxnId="{6E6C52D7-5027-4681-A179-3E37AE57CC2E}">
      <dgm:prSet/>
      <dgm:spPr/>
      <dgm:t>
        <a:bodyPr/>
        <a:lstStyle/>
        <a:p>
          <a:endParaRPr lang="en-US"/>
        </a:p>
      </dgm:t>
    </dgm:pt>
    <dgm:pt modelId="{1036D542-4522-429D-A081-23B2EE584C8C}" type="sibTrans" cxnId="{6E6C52D7-5027-4681-A179-3E37AE57CC2E}">
      <dgm:prSet/>
      <dgm:spPr/>
      <dgm:t>
        <a:bodyPr/>
        <a:lstStyle/>
        <a:p>
          <a:endParaRPr lang="en-US"/>
        </a:p>
      </dgm:t>
    </dgm:pt>
    <dgm:pt modelId="{D3C773FC-7581-4956-A7E1-B3F0F03CDCD1}">
      <dgm:prSet phldrT="[Text]"/>
      <dgm:spPr/>
      <dgm:t>
        <a:bodyPr/>
        <a:lstStyle/>
        <a:p>
          <a:r>
            <a: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এর শ্রেণীবিভাগ ব্যাখ্যা করতে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পারবে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3F2E96-740B-4521-A9BD-B925C6996C72}" type="parTrans" cxnId="{B1A22CA8-2A76-4580-9646-6978155587C2}">
      <dgm:prSet/>
      <dgm:spPr/>
      <dgm:t>
        <a:bodyPr/>
        <a:lstStyle/>
        <a:p>
          <a:endParaRPr lang="en-US"/>
        </a:p>
      </dgm:t>
    </dgm:pt>
    <dgm:pt modelId="{2777A4F2-4942-44C1-9DB9-DFF17E922C53}" type="sibTrans" cxnId="{B1A22CA8-2A76-4580-9646-6978155587C2}">
      <dgm:prSet/>
      <dgm:spPr/>
      <dgm:t>
        <a:bodyPr/>
        <a:lstStyle/>
        <a:p>
          <a:endParaRPr lang="en-US"/>
        </a:p>
      </dgm:t>
    </dgm:pt>
    <dgm:pt modelId="{BBB37507-7CF2-4195-B4E0-7D696D15AF81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718BCC6B-66DC-4571-B6F4-D68B202C36E0}" type="parTrans" cxnId="{6AC38CEE-DA0F-4691-86C3-402F7D19AFC4}">
      <dgm:prSet/>
      <dgm:spPr/>
      <dgm:t>
        <a:bodyPr/>
        <a:lstStyle/>
        <a:p>
          <a:endParaRPr lang="en-US"/>
        </a:p>
      </dgm:t>
    </dgm:pt>
    <dgm:pt modelId="{6E57A02B-1E60-454E-B7FD-23E3B4ED6F8A}" type="sibTrans" cxnId="{6AC38CEE-DA0F-4691-86C3-402F7D19AFC4}">
      <dgm:prSet/>
      <dgm:spPr/>
      <dgm:t>
        <a:bodyPr/>
        <a:lstStyle/>
        <a:p>
          <a:endParaRPr lang="en-US"/>
        </a:p>
      </dgm:t>
    </dgm:pt>
    <dgm:pt modelId="{B73B0ED1-F67A-4CE9-A1CB-8CF7EC5F1A4C}">
      <dgm:prSet phldrT="[Text]"/>
      <dgm:spPr/>
      <dgm:t>
        <a:bodyPr/>
        <a:lstStyle/>
        <a:p>
          <a:r>
            <a:rPr lang="bn-BD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এর সীমাবদ্ধতা ও উৎকষতা বৃদ্ধিতে সুপারিশ প্রদান করতে </a:t>
          </a:r>
          <a:r>
            <a:rPr lang="en-US" dirty="0" err="1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পারবে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3F8C4A0-3B71-4CFF-A8BE-E7E7726BF81C}" type="parTrans" cxnId="{4A860E1F-FC85-4782-880E-89F6D56082D0}">
      <dgm:prSet/>
      <dgm:spPr/>
      <dgm:t>
        <a:bodyPr/>
        <a:lstStyle/>
        <a:p>
          <a:endParaRPr lang="en-US"/>
        </a:p>
      </dgm:t>
    </dgm:pt>
    <dgm:pt modelId="{3D60CA09-AAC6-46A9-BB7A-AAAAF89FF598}" type="sibTrans" cxnId="{4A860E1F-FC85-4782-880E-89F6D56082D0}">
      <dgm:prSet/>
      <dgm:spPr/>
      <dgm:t>
        <a:bodyPr/>
        <a:lstStyle/>
        <a:p>
          <a:endParaRPr lang="en-US"/>
        </a:p>
      </dgm:t>
    </dgm:pt>
    <dgm:pt modelId="{CA8A6C34-5F0F-4825-AE07-316CACE77464}" type="pres">
      <dgm:prSet presAssocID="{6D1EA6E3-BD92-4A74-B704-F4D51EB8A5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1A42E5-ED19-4946-9230-3337BDC04B8A}" type="pres">
      <dgm:prSet presAssocID="{07D0ECDD-8F25-4FE2-B4F8-291718668CDE}" presName="composite" presStyleCnt="0"/>
      <dgm:spPr/>
    </dgm:pt>
    <dgm:pt modelId="{C182E53D-FD74-4063-8415-EB1B40A3D2CF}" type="pres">
      <dgm:prSet presAssocID="{07D0ECDD-8F25-4FE2-B4F8-291718668CDE}" presName="parentText" presStyleLbl="alignNode1" presStyleIdx="0" presStyleCnt="3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BEF65-805E-40F8-8C5C-7A1A078D48D5}" type="pres">
      <dgm:prSet presAssocID="{07D0ECDD-8F25-4FE2-B4F8-291718668CDE}" presName="descendantText" presStyleLbl="alignAcc1" presStyleIdx="0" presStyleCnt="3" custScaleX="83246" custLinFactNeighborX="-3075" custLinFactNeighborY="5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C4CB3-55A2-42CA-90EB-4964AE985F28}" type="pres">
      <dgm:prSet presAssocID="{A185E967-9B4F-48D7-9891-08E3D7F27A79}" presName="sp" presStyleCnt="0"/>
      <dgm:spPr/>
    </dgm:pt>
    <dgm:pt modelId="{89F7B293-E41E-447F-ACE5-84B8C0C38B10}" type="pres">
      <dgm:prSet presAssocID="{24BE5301-00AA-4E9C-8AF4-34C11BBE5E13}" presName="composite" presStyleCnt="0"/>
      <dgm:spPr/>
    </dgm:pt>
    <dgm:pt modelId="{8C0417FE-84E9-4FF4-9F34-9865C7E385A4}" type="pres">
      <dgm:prSet presAssocID="{24BE5301-00AA-4E9C-8AF4-34C11BBE5E1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0E30-1699-472F-B63A-979F31603ACC}" type="pres">
      <dgm:prSet presAssocID="{24BE5301-00AA-4E9C-8AF4-34C11BBE5E13}" presName="descendantText" presStyleLbl="alignAcc1" presStyleIdx="1" presStyleCnt="3" custScaleX="86543" custLinFactNeighborX="-2437" custLinFactNeighborY="7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22758-4330-45EE-BA3F-9D67A58CDA17}" type="pres">
      <dgm:prSet presAssocID="{1036D542-4522-429D-A081-23B2EE584C8C}" presName="sp" presStyleCnt="0"/>
      <dgm:spPr/>
    </dgm:pt>
    <dgm:pt modelId="{EF2011DF-86D7-4C13-B6F1-273E639FACE4}" type="pres">
      <dgm:prSet presAssocID="{BBB37507-7CF2-4195-B4E0-7D696D15AF81}" presName="composite" presStyleCnt="0"/>
      <dgm:spPr/>
    </dgm:pt>
    <dgm:pt modelId="{DEBB272C-7454-4E49-A210-B713ADDC264F}" type="pres">
      <dgm:prSet presAssocID="{BBB37507-7CF2-4195-B4E0-7D696D15AF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5CE57-8609-415D-9244-2C6D6FBE0196}" type="pres">
      <dgm:prSet presAssocID="{BBB37507-7CF2-4195-B4E0-7D696D15AF81}" presName="descendantText" presStyleLbl="alignAcc1" presStyleIdx="2" presStyleCnt="3" custScaleX="88419" custLinFactNeighborX="-3005" custLinFactNeighborY="-12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22CA8-2A76-4580-9646-6978155587C2}" srcId="{24BE5301-00AA-4E9C-8AF4-34C11BBE5E13}" destId="{D3C773FC-7581-4956-A7E1-B3F0F03CDCD1}" srcOrd="0" destOrd="0" parTransId="{FF3F2E96-740B-4521-A9BD-B925C6996C72}" sibTransId="{2777A4F2-4942-44C1-9DB9-DFF17E922C53}"/>
    <dgm:cxn modelId="{41DD0EB6-9E5E-4523-ABD7-E8107FED3139}" type="presOf" srcId="{07D0ECDD-8F25-4FE2-B4F8-291718668CDE}" destId="{C182E53D-FD74-4063-8415-EB1B40A3D2CF}" srcOrd="0" destOrd="0" presId="urn:microsoft.com/office/officeart/2005/8/layout/chevron2"/>
    <dgm:cxn modelId="{F33ACABE-C334-4C1E-8FAC-D0C53B4338E4}" type="presOf" srcId="{C6A2F847-8C01-4D42-8437-565B4FEFCDBA}" destId="{6A8BEF65-805E-40F8-8C5C-7A1A078D48D5}" srcOrd="0" destOrd="0" presId="urn:microsoft.com/office/officeart/2005/8/layout/chevron2"/>
    <dgm:cxn modelId="{FE8F8DF6-9A70-40B5-884D-FB8D470D137F}" type="presOf" srcId="{6D1EA6E3-BD92-4A74-B704-F4D51EB8A585}" destId="{CA8A6C34-5F0F-4825-AE07-316CACE77464}" srcOrd="0" destOrd="0" presId="urn:microsoft.com/office/officeart/2005/8/layout/chevron2"/>
    <dgm:cxn modelId="{6AC38CEE-DA0F-4691-86C3-402F7D19AFC4}" srcId="{6D1EA6E3-BD92-4A74-B704-F4D51EB8A585}" destId="{BBB37507-7CF2-4195-B4E0-7D696D15AF81}" srcOrd="2" destOrd="0" parTransId="{718BCC6B-66DC-4571-B6F4-D68B202C36E0}" sibTransId="{6E57A02B-1E60-454E-B7FD-23E3B4ED6F8A}"/>
    <dgm:cxn modelId="{4AC990E3-016D-4FD1-A4BD-CDCACDF615F7}" type="presOf" srcId="{24BE5301-00AA-4E9C-8AF4-34C11BBE5E13}" destId="{8C0417FE-84E9-4FF4-9F34-9865C7E385A4}" srcOrd="0" destOrd="0" presId="urn:microsoft.com/office/officeart/2005/8/layout/chevron2"/>
    <dgm:cxn modelId="{73A9DEC2-FA45-4D21-9C41-A99AC0FEF551}" srcId="{07D0ECDD-8F25-4FE2-B4F8-291718668CDE}" destId="{C6A2F847-8C01-4D42-8437-565B4FEFCDBA}" srcOrd="0" destOrd="0" parTransId="{6E7D2C9B-A7CD-49D1-B8A8-9DB9984B2932}" sibTransId="{8CC73D16-5640-4EAB-92A8-2BABF93218D6}"/>
    <dgm:cxn modelId="{26C49715-72C0-4573-9A83-E1396433321E}" type="presOf" srcId="{BBB37507-7CF2-4195-B4E0-7D696D15AF81}" destId="{DEBB272C-7454-4E49-A210-B713ADDC264F}" srcOrd="0" destOrd="0" presId="urn:microsoft.com/office/officeart/2005/8/layout/chevron2"/>
    <dgm:cxn modelId="{4A860E1F-FC85-4782-880E-89F6D56082D0}" srcId="{BBB37507-7CF2-4195-B4E0-7D696D15AF81}" destId="{B73B0ED1-F67A-4CE9-A1CB-8CF7EC5F1A4C}" srcOrd="0" destOrd="0" parTransId="{83F8C4A0-3B71-4CFF-A8BE-E7E7726BF81C}" sibTransId="{3D60CA09-AAC6-46A9-BB7A-AAAAF89FF598}"/>
    <dgm:cxn modelId="{6E6C52D7-5027-4681-A179-3E37AE57CC2E}" srcId="{6D1EA6E3-BD92-4A74-B704-F4D51EB8A585}" destId="{24BE5301-00AA-4E9C-8AF4-34C11BBE5E13}" srcOrd="1" destOrd="0" parTransId="{45A65715-3A6B-4E96-BF9C-B40F14133652}" sibTransId="{1036D542-4522-429D-A081-23B2EE584C8C}"/>
    <dgm:cxn modelId="{4464DD12-BA9B-4875-AE34-CF036C877896}" type="presOf" srcId="{D3C773FC-7581-4956-A7E1-B3F0F03CDCD1}" destId="{33230E30-1699-472F-B63A-979F31603ACC}" srcOrd="0" destOrd="0" presId="urn:microsoft.com/office/officeart/2005/8/layout/chevron2"/>
    <dgm:cxn modelId="{A5CFAE3B-4F8B-4E0D-8C94-7860AF5DDF04}" type="presOf" srcId="{B73B0ED1-F67A-4CE9-A1CB-8CF7EC5F1A4C}" destId="{8D25CE57-8609-415D-9244-2C6D6FBE0196}" srcOrd="0" destOrd="0" presId="urn:microsoft.com/office/officeart/2005/8/layout/chevron2"/>
    <dgm:cxn modelId="{0C39F7E8-707B-429E-8C5D-A4FDDE301E81}" srcId="{6D1EA6E3-BD92-4A74-B704-F4D51EB8A585}" destId="{07D0ECDD-8F25-4FE2-B4F8-291718668CDE}" srcOrd="0" destOrd="0" parTransId="{C7B1C866-FA68-430E-8359-AE6CCB8F0CC1}" sibTransId="{A185E967-9B4F-48D7-9891-08E3D7F27A79}"/>
    <dgm:cxn modelId="{60B09197-29DD-4782-8602-4BC7BAC61084}" type="presParOf" srcId="{CA8A6C34-5F0F-4825-AE07-316CACE77464}" destId="{8D1A42E5-ED19-4946-9230-3337BDC04B8A}" srcOrd="0" destOrd="0" presId="urn:microsoft.com/office/officeart/2005/8/layout/chevron2"/>
    <dgm:cxn modelId="{C15AED7B-F6BA-490B-BEA3-3D96389B0E5E}" type="presParOf" srcId="{8D1A42E5-ED19-4946-9230-3337BDC04B8A}" destId="{C182E53D-FD74-4063-8415-EB1B40A3D2CF}" srcOrd="0" destOrd="0" presId="urn:microsoft.com/office/officeart/2005/8/layout/chevron2"/>
    <dgm:cxn modelId="{05E24B22-7ECF-46E3-8A30-EA9ED507F0E3}" type="presParOf" srcId="{8D1A42E5-ED19-4946-9230-3337BDC04B8A}" destId="{6A8BEF65-805E-40F8-8C5C-7A1A078D48D5}" srcOrd="1" destOrd="0" presId="urn:microsoft.com/office/officeart/2005/8/layout/chevron2"/>
    <dgm:cxn modelId="{8A627490-1EDB-4845-9085-28F8A3D4A700}" type="presParOf" srcId="{CA8A6C34-5F0F-4825-AE07-316CACE77464}" destId="{4EBC4CB3-55A2-42CA-90EB-4964AE985F28}" srcOrd="1" destOrd="0" presId="urn:microsoft.com/office/officeart/2005/8/layout/chevron2"/>
    <dgm:cxn modelId="{EF5D3A00-EECC-424F-8FCA-6D438FC52447}" type="presParOf" srcId="{CA8A6C34-5F0F-4825-AE07-316CACE77464}" destId="{89F7B293-E41E-447F-ACE5-84B8C0C38B10}" srcOrd="2" destOrd="0" presId="urn:microsoft.com/office/officeart/2005/8/layout/chevron2"/>
    <dgm:cxn modelId="{A6F0CE57-CC2F-4419-ADB2-93310FC5F6FB}" type="presParOf" srcId="{89F7B293-E41E-447F-ACE5-84B8C0C38B10}" destId="{8C0417FE-84E9-4FF4-9F34-9865C7E385A4}" srcOrd="0" destOrd="0" presId="urn:microsoft.com/office/officeart/2005/8/layout/chevron2"/>
    <dgm:cxn modelId="{3A30899A-D525-41F2-9B33-64A7A0869B89}" type="presParOf" srcId="{89F7B293-E41E-447F-ACE5-84B8C0C38B10}" destId="{33230E30-1699-472F-B63A-979F31603ACC}" srcOrd="1" destOrd="0" presId="urn:microsoft.com/office/officeart/2005/8/layout/chevron2"/>
    <dgm:cxn modelId="{ABB94331-E8BC-43A9-B16E-796C6BEB7993}" type="presParOf" srcId="{CA8A6C34-5F0F-4825-AE07-316CACE77464}" destId="{ABE22758-4330-45EE-BA3F-9D67A58CDA17}" srcOrd="3" destOrd="0" presId="urn:microsoft.com/office/officeart/2005/8/layout/chevron2"/>
    <dgm:cxn modelId="{5D44B494-051B-4F06-8938-056E0B9A4CA1}" type="presParOf" srcId="{CA8A6C34-5F0F-4825-AE07-316CACE77464}" destId="{EF2011DF-86D7-4C13-B6F1-273E639FACE4}" srcOrd="4" destOrd="0" presId="urn:microsoft.com/office/officeart/2005/8/layout/chevron2"/>
    <dgm:cxn modelId="{DAAFF7B3-7564-4E30-8F83-43E809000CD7}" type="presParOf" srcId="{EF2011DF-86D7-4C13-B6F1-273E639FACE4}" destId="{DEBB272C-7454-4E49-A210-B713ADDC264F}" srcOrd="0" destOrd="0" presId="urn:microsoft.com/office/officeart/2005/8/layout/chevron2"/>
    <dgm:cxn modelId="{F45F921A-794F-4A94-9A8D-B8961B2302B0}" type="presParOf" srcId="{EF2011DF-86D7-4C13-B6F1-273E639FACE4}" destId="{8D25CE57-8609-415D-9244-2C6D6FBE01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2E53D-FD74-4063-8415-EB1B40A3D2CF}">
      <dsp:nvSpPr>
        <dsp:cNvPr id="0" name=""/>
        <dsp:cNvSpPr/>
      </dsp:nvSpPr>
      <dsp:spPr>
        <a:xfrm rot="5400000">
          <a:off x="-28239" y="232843"/>
          <a:ext cx="1552277" cy="1086594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</a:t>
          </a:r>
          <a:endParaRPr lang="en-US" sz="27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204603" y="543298"/>
        <a:ext cx="1086594" cy="465683"/>
      </dsp:txXfrm>
    </dsp:sp>
    <dsp:sp modelId="{6A8BEF65-805E-40F8-8C5C-7A1A078D48D5}">
      <dsp:nvSpPr>
        <dsp:cNvPr id="0" name=""/>
        <dsp:cNvSpPr/>
      </dsp:nvSpPr>
      <dsp:spPr>
        <a:xfrm rot="5400000">
          <a:off x="3963091" y="-2379104"/>
          <a:ext cx="1008980" cy="5882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700" b="0" kern="1200" dirty="0" smtClean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বাংলাদে</a:t>
          </a:r>
          <a:r>
            <a:rPr lang="en-US" sz="2700" b="0" kern="1200" dirty="0" err="1" smtClean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শে</a:t>
          </a:r>
          <a:r>
            <a:rPr lang="bn-BD" sz="2700" b="0" kern="1200" dirty="0" smtClean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র প্রকাশিত পরিসংখ্যানের বিভিন্ন উৎস বণনা করতে পারবে।</a:t>
          </a:r>
          <a:endParaRPr lang="en-US" sz="2700" b="0" kern="1200" dirty="0"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26165" y="107076"/>
        <a:ext cx="5833579" cy="910472"/>
      </dsp:txXfrm>
    </dsp:sp>
    <dsp:sp modelId="{8C0417FE-84E9-4FF4-9F34-9865C7E385A4}">
      <dsp:nvSpPr>
        <dsp:cNvPr id="0" name=""/>
        <dsp:cNvSpPr/>
      </dsp:nvSpPr>
      <dsp:spPr>
        <a:xfrm rot="5400000">
          <a:off x="-28239" y="1590302"/>
          <a:ext cx="1552277" cy="10865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27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204603" y="1900757"/>
        <a:ext cx="1086594" cy="465683"/>
      </dsp:txXfrm>
    </dsp:sp>
    <dsp:sp modelId="{33230E30-1699-472F-B63A-979F31603ACC}">
      <dsp:nvSpPr>
        <dsp:cNvPr id="0" name=""/>
        <dsp:cNvSpPr/>
      </dsp:nvSpPr>
      <dsp:spPr>
        <a:xfrm rot="5400000">
          <a:off x="4142586" y="-1124000"/>
          <a:ext cx="1008980" cy="61158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7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এর শ্রেণীবিভাগ ব্যাখ্যা করতে </a:t>
          </a:r>
          <a:r>
            <a:rPr lang="en-US" sz="27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পারবে</a:t>
          </a:r>
          <a:r>
            <a:rPr lang="en-US" sz="27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।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589164" y="1478676"/>
        <a:ext cx="6066571" cy="910472"/>
      </dsp:txXfrm>
    </dsp:sp>
    <dsp:sp modelId="{DEBB272C-7454-4E49-A210-B713ADDC264F}">
      <dsp:nvSpPr>
        <dsp:cNvPr id="0" name=""/>
        <dsp:cNvSpPr/>
      </dsp:nvSpPr>
      <dsp:spPr>
        <a:xfrm rot="5400000">
          <a:off x="-28239" y="2947716"/>
          <a:ext cx="1552277" cy="1086594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27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204603" y="3258171"/>
        <a:ext cx="1086594" cy="465683"/>
      </dsp:txXfrm>
    </dsp:sp>
    <dsp:sp modelId="{8D25CE57-8609-415D-9244-2C6D6FBE0196}">
      <dsp:nvSpPr>
        <dsp:cNvPr id="0" name=""/>
        <dsp:cNvSpPr/>
      </dsp:nvSpPr>
      <dsp:spPr>
        <a:xfrm rot="5400000">
          <a:off x="4107751" y="-28909"/>
          <a:ext cx="1008980" cy="6248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7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এর সীমাবদ্ধতা ও উৎকষতা বৃদ্ধিতে সুপারিশ প্রদান করতে </a:t>
          </a:r>
          <a:r>
            <a:rPr lang="en-US" sz="27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পারবে</a:t>
          </a:r>
          <a:r>
            <a:rPr lang="en-US" sz="27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Ekushey Lohit" pitchFamily="2" charset="0"/>
            </a:rPr>
            <a:t>।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488042" y="2640054"/>
        <a:ext cx="6199145" cy="910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3617-EA1F-446D-989F-0DA262C6EBF2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F1DD-5E13-4FB4-93B4-07918B0DB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4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om_naogaon@yahoo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lody\Desktop\LETTER%20FROM%20MOM%20&amp;%20DAD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New folder\Untitled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-7257"/>
            <a:ext cx="9162143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712787"/>
            <a:ext cx="7772400" cy="735013"/>
          </a:xfrm>
        </p:spPr>
        <p:txBody>
          <a:bodyPr anchor="ctr">
            <a:normAutofit fontScale="90000"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5400"/>
            <a:ext cx="2665113" cy="283479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85800" y="624840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6019800" cy="1905000"/>
          </a:xfrm>
        </p:spPr>
        <p:txBody>
          <a:bodyPr anchor="ctr">
            <a:prstTxWarp prst="textWave1">
              <a:avLst/>
            </a:prstTxWarp>
            <a:normAutofit/>
          </a:bodyPr>
          <a:lstStyle/>
          <a:p>
            <a:r>
              <a:rPr lang="bn-BD" sz="8000" u="sng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u="sng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4296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381000"/>
            <a:ext cx="6096000" cy="16002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dirty="0" smtClean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 প্রকাশিত পরিসংখ্যানের বিভিন্ন উৎস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0"/>
            <a:ext cx="7620000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dorshoLipi" pitchFamily="1" charset="0"/>
                <a:cs typeface="AdorshoLipi" pitchFamily="1" charset="0"/>
              </a:rPr>
              <a:t>01. </a:t>
            </a:r>
            <a:r>
              <a:rPr lang="en-US" sz="2800" dirty="0" err="1" smtClean="0">
                <a:latin typeface="AdorshoLipi" pitchFamily="1" charset="0"/>
                <a:cs typeface="AdorshoLipi" pitchFamily="1" charset="0"/>
              </a:rPr>
              <a:t>সরকারি</a:t>
            </a:r>
            <a:r>
              <a:rPr lang="en-US" sz="2800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bn-BD" sz="3200" dirty="0" smtClean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পরিসংখ্যান </a:t>
            </a:r>
            <a:endParaRPr lang="en-US" sz="28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endParaRPr lang="bn-BD" sz="36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r>
              <a:rPr lang="en-US" sz="3600" dirty="0" smtClean="0">
                <a:latin typeface="AdorshoLipi" pitchFamily="1" charset="0"/>
                <a:cs typeface="AdorshoLipi" pitchFamily="1" charset="0"/>
              </a:rPr>
              <a:t>02. </a:t>
            </a:r>
            <a:r>
              <a:rPr lang="bn-BD" sz="3200" dirty="0" smtClean="0">
                <a:latin typeface="AdorshoLipi" pitchFamily="1" charset="0"/>
                <a:cs typeface="AdorshoLipi" pitchFamily="1" charset="0"/>
              </a:rPr>
              <a:t>আধা</a:t>
            </a:r>
            <a:r>
              <a:rPr lang="bn-BD" sz="3600" dirty="0" smtClean="0">
                <a:latin typeface="AdorshoLipi" pitchFamily="1" charset="0"/>
                <a:cs typeface="AdorshoLipi" pitchFamily="1" charset="0"/>
              </a:rPr>
              <a:t>-</a:t>
            </a:r>
            <a:r>
              <a:rPr lang="en-US" sz="3200" dirty="0" err="1" smtClean="0">
                <a:latin typeface="AdorshoLipi" pitchFamily="1" charset="0"/>
                <a:cs typeface="AdorshoLipi" pitchFamily="1" charset="0"/>
              </a:rPr>
              <a:t>সরকারি</a:t>
            </a:r>
            <a:r>
              <a:rPr lang="en-US" sz="3200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3600" dirty="0" smtClean="0">
              <a:ln w="0"/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6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r>
              <a:rPr lang="en-US" sz="3600" dirty="0" smtClean="0">
                <a:latin typeface="AdorshoLipi" pitchFamily="1" charset="0"/>
                <a:cs typeface="AdorshoLipi" pitchFamily="1" charset="0"/>
              </a:rPr>
              <a:t>0</a:t>
            </a:r>
            <a:r>
              <a:rPr lang="bn-BD" sz="3600" dirty="0" smtClean="0">
                <a:latin typeface="AdorshoLipi" pitchFamily="1" charset="0"/>
                <a:cs typeface="AdorshoLipi" pitchFamily="1" charset="0"/>
              </a:rPr>
              <a:t>৩</a:t>
            </a:r>
            <a:r>
              <a:rPr lang="en-US" sz="3600" dirty="0" smtClean="0">
                <a:latin typeface="AdorshoLipi" pitchFamily="1" charset="0"/>
                <a:cs typeface="AdorshoLipi" pitchFamily="1" charset="0"/>
              </a:rPr>
              <a:t>. </a:t>
            </a:r>
            <a:r>
              <a:rPr lang="en-US" sz="3200" dirty="0" err="1" smtClean="0">
                <a:latin typeface="AdorshoLipi" pitchFamily="1" charset="0"/>
                <a:cs typeface="AdorshoLipi" pitchFamily="1" charset="0"/>
              </a:rPr>
              <a:t>বেসরকারি</a:t>
            </a:r>
            <a:r>
              <a:rPr lang="en-US" sz="3200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36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endParaRPr lang="en-US" sz="3600" dirty="0" smtClean="0"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381000"/>
            <a:ext cx="6096000" cy="1600200"/>
          </a:xfrm>
          <a:prstGeom prst="ellipse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n w="0"/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200" dirty="0" err="1" smtClean="0">
                <a:ln w="0"/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dirty="0" smtClean="0">
                <a:ln w="0"/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সরকারি পরিসংখ্যানের উৎসসমূহ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7620000" cy="441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dorshoLipi" pitchFamily="1" charset="0"/>
                <a:cs typeface="AdorshoLipi" pitchFamily="1" charset="0"/>
              </a:rPr>
              <a:t>01. </a:t>
            </a:r>
            <a:r>
              <a:rPr lang="bn-BD" sz="3600" dirty="0" smtClean="0">
                <a:latin typeface="AdorshoLipi"/>
                <a:cs typeface="AdorshoLipi" pitchFamily="1" charset="0"/>
              </a:rPr>
              <a:t>বাংলাদেশ </a:t>
            </a:r>
            <a:r>
              <a:rPr lang="en-US" sz="3600" dirty="0" err="1" smtClean="0">
                <a:latin typeface="AdorshoLipi"/>
                <a:cs typeface="AdorshoLipi" pitchFamily="1" charset="0"/>
              </a:rPr>
              <a:t>পরিসংখ্যান</a:t>
            </a:r>
            <a:r>
              <a:rPr lang="en-US" sz="3600" dirty="0" smtClean="0">
                <a:latin typeface="AdorshoLipi"/>
                <a:cs typeface="AdorshoLipi" pitchFamily="1" charset="0"/>
              </a:rPr>
              <a:t> </a:t>
            </a:r>
            <a:r>
              <a:rPr lang="en-US" sz="3600" dirty="0" err="1" smtClean="0">
                <a:latin typeface="AdorshoLipi"/>
                <a:cs typeface="AdorshoLipi" pitchFamily="1" charset="0"/>
              </a:rPr>
              <a:t>ব্যুরো</a:t>
            </a:r>
            <a:r>
              <a:rPr lang="en-US" sz="3600" dirty="0" smtClean="0">
                <a:latin typeface="AdorshoLipi"/>
                <a:cs typeface="AdorshoLipi" pitchFamily="1" charset="0"/>
              </a:rPr>
              <a:t> </a:t>
            </a:r>
            <a:endParaRPr lang="bn-BD" sz="36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r>
              <a:rPr lang="en-US" sz="3600" dirty="0" smtClean="0">
                <a:latin typeface="AdorshoLipi" pitchFamily="1" charset="0"/>
                <a:cs typeface="AdorshoLipi" pitchFamily="1" charset="0"/>
              </a:rPr>
              <a:t>02. </a:t>
            </a:r>
            <a:r>
              <a:rPr lang="bn-BD" sz="3600" dirty="0" smtClean="0">
                <a:latin typeface="AdorshoLipi"/>
                <a:cs typeface="AdorshoLipi" pitchFamily="1" charset="0"/>
              </a:rPr>
              <a:t>বাংলাদেশ</a:t>
            </a:r>
            <a:r>
              <a:rPr lang="en-US" sz="3600" dirty="0" smtClean="0">
                <a:latin typeface="AdorshoLipi"/>
                <a:cs typeface="AdorshoLipi" pitchFamily="1" charset="0"/>
              </a:rPr>
              <a:t> </a:t>
            </a:r>
            <a:r>
              <a:rPr lang="en-US" sz="3600" dirty="0" err="1" smtClean="0">
                <a:latin typeface="AdorshoLipi"/>
                <a:cs typeface="AdorshoLipi" pitchFamily="1" charset="0"/>
              </a:rPr>
              <a:t>ব্যাংক</a:t>
            </a:r>
            <a:endParaRPr lang="en-US" sz="3600" dirty="0" smtClean="0">
              <a:latin typeface="AdorshoLipi"/>
              <a:cs typeface="AdorshoLipi" pitchFamily="1" charset="0"/>
            </a:endParaRPr>
          </a:p>
          <a:p>
            <a:pPr algn="just"/>
            <a:r>
              <a:rPr lang="en-US" sz="3600" dirty="0" smtClean="0">
                <a:latin typeface="AdorshoLipi" pitchFamily="1" charset="0"/>
                <a:cs typeface="AdorshoLipi" pitchFamily="1" charset="0"/>
              </a:rPr>
              <a:t>03. ক</a:t>
            </a:r>
            <a:r>
              <a:rPr lang="bn-BD" sz="3600" dirty="0" smtClean="0">
                <a:latin typeface="AdorshoLipi" pitchFamily="1" charset="0"/>
                <a:cs typeface="AdorshoLipi" pitchFamily="1" charset="0"/>
              </a:rPr>
              <a:t>ৃষি মন্ত্রণালয়</a:t>
            </a:r>
          </a:p>
          <a:p>
            <a:pPr algn="just"/>
            <a:r>
              <a:rPr lang="bn-BD" sz="3600" dirty="0" smtClean="0">
                <a:latin typeface="AdorshoLipi" pitchFamily="1" charset="0"/>
                <a:cs typeface="AdorshoLipi" pitchFamily="1" charset="0"/>
              </a:rPr>
              <a:t>04. শিক্ষা মন্ত্রণালয়</a:t>
            </a:r>
          </a:p>
          <a:p>
            <a:pPr algn="just"/>
            <a:r>
              <a:rPr lang="bn-BD" sz="3600" dirty="0" smtClean="0">
                <a:latin typeface="AdorshoLipi" pitchFamily="1" charset="0"/>
                <a:cs typeface="AdorshoLipi" pitchFamily="1" charset="0"/>
              </a:rPr>
              <a:t>05. খাদ্য মন্ত্রণালয়</a:t>
            </a:r>
          </a:p>
          <a:p>
            <a:pPr algn="just"/>
            <a:r>
              <a:rPr lang="bn-BD" sz="3600" dirty="0" smtClean="0">
                <a:latin typeface="AdorshoLipi" pitchFamily="1" charset="0"/>
                <a:cs typeface="AdorshoLipi" pitchFamily="1" charset="0"/>
              </a:rPr>
              <a:t>06. শ্রম ও জনশক্তি  মন্ত্রণালয়</a:t>
            </a:r>
          </a:p>
          <a:p>
            <a:pPr algn="just"/>
            <a:r>
              <a:rPr lang="bn-BD" sz="3600" dirty="0" smtClean="0">
                <a:latin typeface="AdorshoLipi" pitchFamily="1" charset="0"/>
                <a:cs typeface="AdorshoLipi" pitchFamily="1" charset="0"/>
              </a:rPr>
              <a:t>           </a:t>
            </a:r>
            <a:r>
              <a:rPr lang="en-US" sz="3600" dirty="0" err="1" smtClean="0">
                <a:latin typeface="AdorshoLipi" pitchFamily="1" charset="0"/>
                <a:cs typeface="AdorshoLipi" pitchFamily="1" charset="0"/>
              </a:rPr>
              <a:t>ইত্যাদি</a:t>
            </a:r>
            <a:endParaRPr lang="en-US" sz="3600" dirty="0" smtClean="0"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381000"/>
            <a:ext cx="6096000" cy="1600200"/>
          </a:xfrm>
          <a:prstGeom prst="ellipse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n w="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dirty="0" smtClean="0">
                <a:ln w="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আধা-সরকারি পরিসংখ্যানের উৎসসমূহ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0"/>
            <a:ext cx="7620000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atin typeface="AdorshoLipi" pitchFamily="1" charset="0"/>
                <a:cs typeface="AdorshoLipi" pitchFamily="1" charset="0"/>
              </a:rPr>
              <a:t>01. </a:t>
            </a:r>
            <a:r>
              <a:rPr lang="bn-BD" sz="4000" dirty="0" smtClean="0">
                <a:latin typeface="AdorshoLipi"/>
                <a:cs typeface="AdorshoLipi" pitchFamily="1" charset="0"/>
              </a:rPr>
              <a:t>বাংলাদেশ বিমান </a:t>
            </a:r>
            <a:endParaRPr lang="bn-BD" sz="40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r>
              <a:rPr lang="en-US" sz="4000" dirty="0" smtClean="0">
                <a:latin typeface="AdorshoLipi" pitchFamily="1" charset="0"/>
                <a:cs typeface="AdorshoLipi" pitchFamily="1" charset="0"/>
              </a:rPr>
              <a:t>02. </a:t>
            </a:r>
            <a:r>
              <a:rPr lang="bn-BD" sz="4000" dirty="0" smtClean="0">
                <a:latin typeface="AdorshoLipi"/>
                <a:cs typeface="AdorshoLipi" pitchFamily="1" charset="0"/>
              </a:rPr>
              <a:t>বাংলাদেশ</a:t>
            </a:r>
            <a:r>
              <a:rPr lang="en-US" sz="4000" dirty="0" smtClean="0">
                <a:latin typeface="AdorshoLipi"/>
                <a:cs typeface="AdorshoLipi" pitchFamily="1" charset="0"/>
              </a:rPr>
              <a:t> </a:t>
            </a:r>
            <a:r>
              <a:rPr lang="bn-BD" sz="4000" dirty="0" smtClean="0">
                <a:latin typeface="AdorshoLipi"/>
                <a:cs typeface="AdorshoLipi" pitchFamily="1" charset="0"/>
              </a:rPr>
              <a:t>রেলওয়ে</a:t>
            </a:r>
            <a:endParaRPr lang="en-US" sz="4000" dirty="0" smtClean="0">
              <a:latin typeface="AdorshoLipi"/>
              <a:cs typeface="AdorshoLipi" pitchFamily="1" charset="0"/>
            </a:endParaRPr>
          </a:p>
          <a:p>
            <a:pPr algn="just"/>
            <a:r>
              <a:rPr lang="en-US" sz="4000" dirty="0" smtClean="0">
                <a:latin typeface="AdorshoLipi" pitchFamily="1" charset="0"/>
                <a:cs typeface="AdorshoLipi" pitchFamily="1" charset="0"/>
              </a:rPr>
              <a:t>03. </a:t>
            </a:r>
            <a:r>
              <a:rPr lang="bn-BD" sz="4000" dirty="0" smtClean="0">
                <a:latin typeface="AdorshoLipi" pitchFamily="1" charset="0"/>
                <a:cs typeface="AdorshoLipi" pitchFamily="1" charset="0"/>
              </a:rPr>
              <a:t>বিশ্ববিদ্যালয়সমূহ </a:t>
            </a:r>
          </a:p>
          <a:p>
            <a:pPr algn="just"/>
            <a:r>
              <a:rPr lang="bn-BD" sz="4000" dirty="0" smtClean="0">
                <a:latin typeface="AdorshoLipi" pitchFamily="1" charset="0"/>
                <a:cs typeface="AdorshoLipi" pitchFamily="1" charset="0"/>
              </a:rPr>
              <a:t>04. গবেষণা প্রতিষ্ঠান</a:t>
            </a:r>
          </a:p>
          <a:p>
            <a:pPr algn="just"/>
            <a:r>
              <a:rPr lang="bn-BD" sz="4000" dirty="0" smtClean="0">
                <a:latin typeface="AdorshoLipi" pitchFamily="1" charset="0"/>
                <a:cs typeface="AdorshoLipi" pitchFamily="1" charset="0"/>
              </a:rPr>
              <a:t>      </a:t>
            </a:r>
          </a:p>
          <a:p>
            <a:pPr algn="just"/>
            <a:r>
              <a:rPr lang="bn-BD" sz="4000" dirty="0" smtClean="0">
                <a:latin typeface="AdorshoLipi" pitchFamily="1" charset="0"/>
                <a:cs typeface="AdorshoLipi" pitchFamily="1" charset="0"/>
              </a:rPr>
              <a:t>           </a:t>
            </a:r>
            <a:r>
              <a:rPr lang="en-US" sz="4000" dirty="0" err="1" smtClean="0">
                <a:latin typeface="AdorshoLipi" pitchFamily="1" charset="0"/>
                <a:cs typeface="AdorshoLipi" pitchFamily="1" charset="0"/>
              </a:rPr>
              <a:t>ইত্যাদি</a:t>
            </a:r>
            <a:endParaRPr lang="en-US" sz="4000" dirty="0" smtClean="0"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381000"/>
            <a:ext cx="6096000" cy="1600200"/>
          </a:xfrm>
          <a:prstGeom prst="ellipse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n w="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200" dirty="0" err="1" smtClean="0">
                <a:ln w="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200" dirty="0" smtClean="0">
                <a:ln w="0"/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বেসরকারি পরিসংখ্যানের উৎসসমূহ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0"/>
            <a:ext cx="7620000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AdorshoLipi" pitchFamily="1" charset="0"/>
                <a:cs typeface="AdorshoLipi" pitchFamily="1" charset="0"/>
              </a:rPr>
              <a:t>01. </a:t>
            </a:r>
            <a:r>
              <a:rPr lang="bn-BD" sz="2000" dirty="0" smtClean="0">
                <a:latin typeface="AdorshoLipi"/>
                <a:cs typeface="AdorshoLipi" pitchFamily="1" charset="0"/>
              </a:rPr>
              <a:t>বাণিজ্যিক ব্যাংক ও বীমা </a:t>
            </a:r>
            <a:r>
              <a:rPr lang="bn-BD" sz="2000" dirty="0" smtClean="0">
                <a:latin typeface="AdorshoLipi" pitchFamily="1" charset="0"/>
                <a:cs typeface="AdorshoLipi" pitchFamily="1" charset="0"/>
              </a:rPr>
              <a:t>প্রতিষ্ঠান</a:t>
            </a:r>
            <a:r>
              <a:rPr lang="bn-BD" sz="2000" dirty="0" smtClean="0">
                <a:latin typeface="AdorshoLipi"/>
                <a:cs typeface="AdorshoLipi" pitchFamily="1" charset="0"/>
              </a:rPr>
              <a:t> </a:t>
            </a:r>
            <a:endParaRPr lang="bn-BD" sz="20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r>
              <a:rPr lang="en-US" sz="2000" dirty="0" smtClean="0">
                <a:latin typeface="AdorshoLipi" pitchFamily="1" charset="0"/>
                <a:cs typeface="AdorshoLipi" pitchFamily="1" charset="0"/>
              </a:rPr>
              <a:t>02. </a:t>
            </a:r>
            <a:r>
              <a:rPr lang="bn-BD" sz="2000" dirty="0" smtClean="0">
                <a:latin typeface="AdorshoLipi"/>
                <a:cs typeface="AdorshoLipi" pitchFamily="1" charset="0"/>
              </a:rPr>
              <a:t>আন্তজাতিক সংস্থা</a:t>
            </a:r>
            <a:endParaRPr lang="en-US" sz="2000" dirty="0" smtClean="0">
              <a:latin typeface="AdorshoLipi"/>
              <a:cs typeface="AdorshoLipi" pitchFamily="1" charset="0"/>
            </a:endParaRPr>
          </a:p>
          <a:p>
            <a:pPr algn="just"/>
            <a:r>
              <a:rPr lang="en-US" sz="2000" dirty="0" smtClean="0">
                <a:latin typeface="AdorshoLipi" pitchFamily="1" charset="0"/>
                <a:cs typeface="AdorshoLipi" pitchFamily="1" charset="0"/>
              </a:rPr>
              <a:t>03. </a:t>
            </a:r>
            <a:r>
              <a:rPr lang="bn-BD" sz="2000" dirty="0" smtClean="0">
                <a:latin typeface="AdorshoLipi" pitchFamily="1" charset="0"/>
                <a:cs typeface="AdorshoLipi" pitchFamily="1" charset="0"/>
              </a:rPr>
              <a:t>অন্যান্য </a:t>
            </a:r>
            <a:r>
              <a:rPr lang="bn-BD" sz="2000" dirty="0" smtClean="0">
                <a:latin typeface="AdorshoLipi"/>
                <a:cs typeface="AdorshoLipi" pitchFamily="1" charset="0"/>
              </a:rPr>
              <a:t>সংস্থা</a:t>
            </a:r>
            <a:endParaRPr lang="bn-BD" sz="20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r>
              <a:rPr lang="bn-BD" sz="2000" dirty="0" smtClean="0">
                <a:latin typeface="AdorshoLipi" pitchFamily="1" charset="0"/>
                <a:cs typeface="AdorshoLipi" pitchFamily="1" charset="0"/>
              </a:rPr>
              <a:t>      </a:t>
            </a:r>
          </a:p>
          <a:p>
            <a:pPr algn="just"/>
            <a:r>
              <a:rPr lang="bn-BD" sz="2000" dirty="0" smtClean="0">
                <a:latin typeface="AdorshoLipi" pitchFamily="1" charset="0"/>
                <a:cs typeface="AdorshoLipi" pitchFamily="1" charset="0"/>
              </a:rPr>
              <a:t>           </a:t>
            </a:r>
            <a:r>
              <a:rPr lang="en-US" sz="2000" dirty="0" err="1" smtClean="0">
                <a:latin typeface="AdorshoLipi" pitchFamily="1" charset="0"/>
                <a:cs typeface="AdorshoLipi" pitchFamily="1" charset="0"/>
              </a:rPr>
              <a:t>ইত্যাদি</a:t>
            </a:r>
            <a:endParaRPr lang="en-US" sz="2000" dirty="0" smtClean="0"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381000"/>
            <a:ext cx="617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en-US" sz="3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প্রকাশিত</a:t>
            </a:r>
            <a:r>
              <a:rPr lang="bn-BD" sz="3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পরিসংখ্যান</a:t>
            </a:r>
            <a:r>
              <a:rPr lang="bn-BD" sz="3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kushey Lohit" pitchFamily="2" charset="0"/>
                <a:cs typeface="Ekushey Lohit" pitchFamily="2" charset="0"/>
              </a:rPr>
              <a:t>সীমাবদ্ধতা </a:t>
            </a:r>
            <a:r>
              <a:rPr lang="bn-BD" sz="3600" dirty="0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কি ?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7620000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2400" dirty="0" smtClean="0">
              <a:solidFill>
                <a:srgbClr val="FF0000"/>
              </a:solidFill>
              <a:latin typeface="AdorshoLipi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AdorshoLipi"/>
                <a:cs typeface="NikoshBAN" pitchFamily="2" charset="0"/>
              </a:rPr>
              <a:t>০১. </a:t>
            </a:r>
            <a:r>
              <a:rPr lang="bn-BD" sz="4000" dirty="0" smtClean="0">
                <a:solidFill>
                  <a:srgbClr val="FF0000"/>
                </a:solidFill>
                <a:latin typeface="AdorshoLipi"/>
                <a:cs typeface="NikoshBAN" pitchFamily="2" charset="0"/>
              </a:rPr>
              <a:t>ত্রুটিপূণ‍‌‌ সংগ্রহ পদ্ধতি</a:t>
            </a:r>
          </a:p>
          <a:p>
            <a:pPr algn="just"/>
            <a:r>
              <a:rPr lang="bn-BD" sz="4000" dirty="0" smtClean="0">
                <a:latin typeface="AdorshoLipi"/>
                <a:cs typeface="NikoshBAN" pitchFamily="2" charset="0"/>
              </a:rPr>
              <a:t>০২. তথ্যের নিভরযোগ্যতার অভাব</a:t>
            </a:r>
          </a:p>
          <a:p>
            <a:pPr algn="just"/>
            <a:r>
              <a:rPr lang="bn-BD" sz="4000" dirty="0" smtClean="0">
                <a:latin typeface="AdorshoLipi"/>
                <a:cs typeface="NikoshBAN" pitchFamily="2" charset="0"/>
              </a:rPr>
              <a:t>০৩. তথ্যের </a:t>
            </a:r>
            <a:r>
              <a:rPr lang="bn-BD" sz="4000" dirty="0" smtClean="0">
                <a:solidFill>
                  <a:srgbClr val="FF0000"/>
                </a:solidFill>
                <a:latin typeface="AdorshoLipi"/>
                <a:cs typeface="NikoshBAN" pitchFamily="2" charset="0"/>
              </a:rPr>
              <a:t>ত্রুটিপূণ‍ উপস্থাপন</a:t>
            </a:r>
          </a:p>
          <a:p>
            <a:pPr algn="just"/>
            <a:r>
              <a:rPr lang="bn-BD" sz="4000" dirty="0" smtClean="0">
                <a:solidFill>
                  <a:srgbClr val="FF0000"/>
                </a:solidFill>
                <a:latin typeface="AdorshoLipi"/>
                <a:cs typeface="NikoshBAN" pitchFamily="2" charset="0"/>
              </a:rPr>
              <a:t>০৪. উপযুক্ত প্রশিক্ষণের অভাব</a:t>
            </a:r>
          </a:p>
          <a:p>
            <a:pPr algn="just"/>
            <a:r>
              <a:rPr lang="bn-BD" sz="4000" dirty="0" smtClean="0">
                <a:latin typeface="AdorshoLipi" pitchFamily="1" charset="0"/>
                <a:cs typeface="AdorshoLipi" pitchFamily="1" charset="0"/>
              </a:rPr>
              <a:t>        	</a:t>
            </a:r>
            <a:r>
              <a:rPr lang="en-US" sz="4000" dirty="0" err="1" smtClean="0">
                <a:latin typeface="AdorshoLipi" pitchFamily="1" charset="0"/>
                <a:cs typeface="AdorshoLipi" pitchFamily="1" charset="0"/>
              </a:rPr>
              <a:t>ইত্যাদি</a:t>
            </a:r>
            <a:endParaRPr lang="bn-BD" sz="4000" dirty="0" smtClean="0">
              <a:latin typeface="AdorshoLipi" pitchFamily="1" charset="0"/>
              <a:cs typeface="AdorshoLipi" pitchFamily="1" charset="0"/>
            </a:endParaRP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381000"/>
            <a:ext cx="6172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en-US" sz="3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প্রকাশিত</a:t>
            </a:r>
            <a:r>
              <a:rPr lang="bn-BD" sz="3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পরিসংখ্যান</a:t>
            </a:r>
            <a:r>
              <a:rPr lang="bn-BD" sz="3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kushey Lohit" pitchFamily="2" charset="0"/>
                <a:cs typeface="Ekushey Lohit" pitchFamily="2" charset="0"/>
              </a:rPr>
              <a:t>উৎকষতা বৃদ্ধিতে সুপারিশ </a:t>
            </a:r>
            <a:r>
              <a:rPr lang="bn-BD" sz="3600" dirty="0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কি ?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362200"/>
            <a:ext cx="7620000" cy="312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2800" dirty="0" smtClean="0">
              <a:solidFill>
                <a:srgbClr val="FF0000"/>
              </a:solidFill>
              <a:latin typeface="AdorshoLipi"/>
              <a:cs typeface="NikoshBAN" pitchFamily="2" charset="0"/>
            </a:endParaRPr>
          </a:p>
          <a:p>
            <a:pPr marL="457200" indent="-457200" algn="just"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বাংলাদেশে</a:t>
            </a:r>
            <a:r>
              <a:rPr lang="en-US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প্রকাশিত</a:t>
            </a:r>
            <a:r>
              <a:rPr lang="en-US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পরিসংখ্যানের</a:t>
            </a:r>
            <a:r>
              <a:rPr lang="en-US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উৎকষতা</a:t>
            </a:r>
            <a:r>
              <a:rPr lang="en-US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ব</a:t>
            </a:r>
            <a:r>
              <a:rPr lang="bn-BD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ৃদ্ধিতে বাংলাদেশ পরিসংখ্যান ব্যুরো, জাতীয় পরিসংখ্যান কাউন্সিল, তথ্য সংগ্রহ ও প্রকাশে কম তৎপরতা ও প্রসারতা </a:t>
            </a:r>
            <a:r>
              <a:rPr lang="en-US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</a:t>
            </a:r>
            <a:r>
              <a:rPr lang="bn-BD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ৃদ্ধি করতে হবে।</a:t>
            </a:r>
          </a:p>
          <a:p>
            <a:pPr marL="457200" indent="-457200" algn="just">
              <a:buAutoNum type="arabicPeriod"/>
            </a:pPr>
            <a:r>
              <a:rPr lang="bn-BD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পরিসংখ্যানে ও সমাজ গবেষণায় দক্ষ ও প্রশিক্ষণ প্রাপ্ত লোক দ্বারা তথ্য</a:t>
            </a:r>
            <a:r>
              <a:rPr lang="en-US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AdorshoLipi"/>
                <a:cs typeface="NikoshBAN" pitchFamily="2" charset="0"/>
              </a:rPr>
              <a:t>সংগ্রহ করতে হবে।</a:t>
            </a:r>
          </a:p>
          <a:p>
            <a:pPr algn="just"/>
            <a:r>
              <a:rPr lang="bn-BD" sz="2800" dirty="0" smtClean="0">
                <a:latin typeface="AdorshoLipi" pitchFamily="1" charset="0"/>
                <a:cs typeface="AdorshoLipi" pitchFamily="1" charset="0"/>
              </a:rPr>
              <a:t>	</a:t>
            </a:r>
          </a:p>
          <a:p>
            <a:pPr algn="just"/>
            <a:r>
              <a:rPr lang="bn-BD" sz="2800" dirty="0" smtClean="0">
                <a:latin typeface="AdorshoLipi" pitchFamily="1" charset="0"/>
                <a:cs typeface="AdorshoLipi" pitchFamily="1" charset="0"/>
              </a:rPr>
              <a:t>	</a:t>
            </a:r>
            <a:r>
              <a:rPr lang="en-US" sz="2800" dirty="0" err="1" smtClean="0">
                <a:latin typeface="AdorshoLipi" pitchFamily="1" charset="0"/>
                <a:cs typeface="AdorshoLipi" pitchFamily="1" charset="0"/>
              </a:rPr>
              <a:t>ইত্যাদি</a:t>
            </a:r>
            <a:endParaRPr lang="bn-BD" sz="2800" dirty="0" smtClean="0"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457200"/>
            <a:ext cx="617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81600" y="1828800"/>
            <a:ext cx="3352800" cy="4267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6388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আয়তলেখটি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http://www.thedailystar.net/sites/default/files/styles/big_4/public/feature/images/rice_production_0.jpg?itok=KIbiZl9M&amp;c=723309127f8820eb5f4df756c5b3a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838200" y="533400"/>
            <a:ext cx="7162800" cy="1066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8001000" cy="4191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82769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বাংলাদেশ পরিসংখ্যান ব্যুরো কৃষি পরিসংখ্যানের প্রধান উৎস</a:t>
            </a:r>
            <a:r>
              <a:rPr lang="bn-BD" sz="2400" dirty="0" smtClean="0">
                <a:latin typeface="AdorshoLipi" pitchFamily="1" charset="0"/>
                <a:cs typeface="AdorshoLipi" pitchFamily="1" charset="0"/>
              </a:rPr>
              <a:t>”</a:t>
            </a:r>
            <a:r>
              <a:rPr lang="bn-BD" sz="2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ব্যাখ্যা কর। </a:t>
            </a:r>
            <a:r>
              <a:rPr lang="bn-BD" sz="24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762000" y="76200"/>
            <a:ext cx="8001000" cy="1524000"/>
          </a:xfrm>
          <a:prstGeom prst="ellipseRibb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6106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১টি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(খ) ২টি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৪টি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2819400"/>
            <a:ext cx="533400" cy="533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33400" y="3951982"/>
            <a:ext cx="84582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AdorshoLipi" pitchFamily="1" charset="0"/>
                <a:cs typeface="AdorshoLipi" pitchFamily="1" charset="0"/>
              </a:rPr>
              <a:t>বাংলাদেশ পরিসংখ্যান ব্যুরোর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কয়টি শাখা আছে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৬টি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(খ) ৫টি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4499264"/>
            <a:ext cx="533400" cy="533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0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152400"/>
            <a:ext cx="6019800" cy="152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8839200" cy="4648200"/>
          </a:xfrm>
          <a:prstGeom prst="rect">
            <a:avLst/>
          </a:prstGeom>
        </p:spPr>
      </p:pic>
      <p:pic>
        <p:nvPicPr>
          <p:cNvPr id="4" name="Picture 2" descr="C:\Users\LAB-11\Desktop\Mamun Word\home 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2579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Punched Tape 4"/>
          <p:cNvSpPr/>
          <p:nvPr/>
        </p:nvSpPr>
        <p:spPr>
          <a:xfrm>
            <a:off x="6172200" y="4724400"/>
            <a:ext cx="2514600" cy="8382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797" y="2589663"/>
            <a:ext cx="5513696" cy="36587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বলিহার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ডিগ্রি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কলেজ-2019</a:t>
            </a:r>
          </a:p>
          <a:p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4" name="Picture 3" descr="C:\Users\DOEL\Desktop\14206956946_b71a59ea98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7" y="2362200"/>
            <a:ext cx="6248403" cy="4267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latin typeface="AdorshoLipi"/>
              </a:rPr>
              <a:t>“</a:t>
            </a:r>
            <a:r>
              <a:rPr lang="en-US" sz="6600" dirty="0" err="1" smtClean="0">
                <a:latin typeface="AdorshoLipi"/>
              </a:rPr>
              <a:t>সৃজনশীল</a:t>
            </a:r>
            <a:r>
              <a:rPr lang="en-US" sz="6600" dirty="0" smtClean="0">
                <a:latin typeface="AdorshoLipi"/>
              </a:rPr>
              <a:t> </a:t>
            </a:r>
            <a:r>
              <a:rPr lang="en-US" sz="6600" dirty="0" err="1" smtClean="0">
                <a:latin typeface="AdorshoLipi"/>
              </a:rPr>
              <a:t>প্রশ্ন</a:t>
            </a:r>
            <a:r>
              <a:rPr lang="bn-IN" sz="6600" dirty="0" smtClean="0">
                <a:latin typeface="AdorshoLipi"/>
              </a:rPr>
              <a:t>” </a:t>
            </a:r>
            <a:endParaRPr lang="en-US" sz="8800" dirty="0">
              <a:latin typeface="AdorshoLip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en-US" sz="3000" dirty="0" err="1" smtClean="0"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bn-BD" sz="3000" dirty="0" smtClean="0">
                <a:latin typeface="AdorshoLipi" pitchFamily="1" charset="0"/>
                <a:cs typeface="AdorshoLipi" pitchFamily="1" charset="0"/>
              </a:rPr>
              <a:t> বিভিন্ন সরকারি, আধাসরকারি, স্বায়ত্তশাসিত ও বেসরকারি প্রতিষ্ঠান বা সংস্থা এবং বিভিন্ন পত্র-পত্রিকা দেশের অথনৈতিক, বাণিজ্যিক, সামাজিক, কৃষি, মৎস্য, পশু, জনসংখ্যা, শিক্ষা ইত্যাদি সম্পকীয় তথ্য সংগ্রহ, সংকলন, বিশ্লেষণ ও প্রকাশ করে। </a:t>
            </a:r>
            <a:r>
              <a:rPr lang="en-US" sz="3000" dirty="0" err="1" smtClean="0">
                <a:latin typeface="AdorshoLipi" pitchFamily="1" charset="0"/>
                <a:cs typeface="AdorshoLipi" pitchFamily="1" charset="0"/>
              </a:rPr>
              <a:t>বাংলাদেশ</a:t>
            </a:r>
            <a:r>
              <a:rPr lang="bn-BD" sz="3000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000" dirty="0" err="1" smtClean="0">
                <a:latin typeface="AdorshoLipi" pitchFamily="1" charset="0"/>
                <a:cs typeface="AdorshoLipi" pitchFamily="1" charset="0"/>
              </a:rPr>
              <a:t>পরিসংখ্যান</a:t>
            </a:r>
            <a:r>
              <a:rPr lang="bn-BD" sz="3000" dirty="0" smtClean="0">
                <a:latin typeface="AdorshoLipi" pitchFamily="1" charset="0"/>
                <a:cs typeface="AdorshoLipi" pitchFamily="1" charset="0"/>
              </a:rPr>
              <a:t> ব্যুরো অনেক পরে কাজ শুরু করে। </a:t>
            </a:r>
          </a:p>
          <a:p>
            <a:pPr marL="457200" indent="-457200" algn="just">
              <a:buNone/>
            </a:pPr>
            <a:r>
              <a:rPr lang="bn-BD" sz="2400" dirty="0" smtClean="0">
                <a:solidFill>
                  <a:srgbClr val="FF0000"/>
                </a:solidFill>
                <a:latin typeface="AdorshoLipi" pitchFamily="1" charset="0"/>
              </a:rPr>
              <a:t>    </a:t>
            </a:r>
            <a:r>
              <a:rPr lang="en-US" sz="2600" dirty="0" smtClean="0">
                <a:latin typeface="Ekushey Lohit" pitchFamily="2" charset="0"/>
              </a:rPr>
              <a:t>ক. </a:t>
            </a:r>
            <a:r>
              <a:rPr lang="bn-BD" sz="3500" b="1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500" b="1" dirty="0" err="1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500" b="1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প্রকাশিত পরিসংখ্যান কী ?</a:t>
            </a:r>
            <a:endParaRPr lang="en-US" sz="2600" dirty="0" smtClean="0">
              <a:latin typeface="Ekushey Lohi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Ekushey Lohit" pitchFamily="2" charset="0"/>
              </a:rPr>
              <a:t>খ. </a:t>
            </a:r>
            <a:r>
              <a:rPr lang="bn-BD" sz="2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বাংলাদেশ পরিসংখ্যান ব্যুরোর ভূমিকা কি ? ব্যাখ্যা কর।</a:t>
            </a:r>
            <a:endParaRPr lang="en-US" sz="2600" dirty="0" smtClean="0">
              <a:latin typeface="Ekushey Lohit" pitchFamily="2" charset="0"/>
              <a:cs typeface="Ekushey Lohi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Ekushey Lohit" pitchFamily="2" charset="0"/>
                <a:cs typeface="Ekushey Lohit" pitchFamily="2" charset="0"/>
              </a:rPr>
              <a:t>গ. </a:t>
            </a:r>
            <a:r>
              <a:rPr lang="bn-BD" sz="2200" dirty="0" smtClean="0">
                <a:latin typeface="Ekushey Lohit" pitchFamily="2" charset="0"/>
                <a:cs typeface="Ekushey Lohit" pitchFamily="2" charset="0"/>
              </a:rPr>
              <a:t>উদ্দীপকে</a:t>
            </a:r>
            <a:r>
              <a:rPr lang="en-US" sz="2200" dirty="0" smtClean="0">
                <a:latin typeface="Ekushey Lohit" pitchFamily="2" charset="0"/>
                <a:cs typeface="Ekushey Lohit" pitchFamily="2" charset="0"/>
              </a:rPr>
              <a:t> </a:t>
            </a:r>
            <a:r>
              <a:rPr lang="bn-BD" sz="2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পরিসংখ্যানবিদ কী ধরনের ভুলের কথা বলেছেন ?  </a:t>
            </a:r>
            <a:r>
              <a:rPr lang="en-US" sz="2200" dirty="0" err="1" smtClean="0">
                <a:latin typeface="Ekushey Lohit" pitchFamily="2" charset="0"/>
                <a:cs typeface="Ekushey Lohit" pitchFamily="2" charset="0"/>
              </a:rPr>
              <a:t>নির্ণয়</a:t>
            </a:r>
            <a:r>
              <a:rPr lang="en-US" sz="2200" dirty="0" smtClean="0">
                <a:latin typeface="Ekushey Lohit" pitchFamily="2" charset="0"/>
                <a:cs typeface="Ekushey Lohit" pitchFamily="2" charset="0"/>
              </a:rPr>
              <a:t> </a:t>
            </a:r>
            <a:r>
              <a:rPr lang="en-US" sz="2200" dirty="0" err="1" smtClean="0">
                <a:latin typeface="Ekushey Lohit" pitchFamily="2" charset="0"/>
                <a:cs typeface="Ekushey Lohit" pitchFamily="2" charset="0"/>
              </a:rPr>
              <a:t>কর</a:t>
            </a:r>
            <a:r>
              <a:rPr lang="en-US" sz="2200" dirty="0" smtClean="0">
                <a:latin typeface="Ekushey Lohit" pitchFamily="2" charset="0"/>
                <a:cs typeface="Ekushey Lohit" pitchFamily="2" charset="0"/>
              </a:rPr>
              <a:t>।</a:t>
            </a:r>
          </a:p>
          <a:p>
            <a:pPr algn="just"/>
            <a:r>
              <a:rPr lang="en-US" sz="2600" dirty="0" smtClean="0">
                <a:latin typeface="Ekushey Lohit" pitchFamily="2" charset="0"/>
                <a:cs typeface="Ekushey Lohit" pitchFamily="2" charset="0"/>
              </a:rPr>
              <a:t>ঘ. </a:t>
            </a:r>
            <a:r>
              <a:rPr lang="bn-BD" sz="2200" dirty="0" smtClean="0">
                <a:latin typeface="Ekushey Lohit" pitchFamily="2" charset="0"/>
                <a:cs typeface="Ekushey Lohit" pitchFamily="2" charset="0"/>
              </a:rPr>
              <a:t>উদ্দীপকের আলোকেন </a:t>
            </a:r>
            <a:r>
              <a:rPr lang="en-US" sz="2200" dirty="0" err="1" smtClean="0">
                <a:latin typeface="AdorshoLipi" pitchFamily="1" charset="0"/>
                <a:cs typeface="AdorshoLipi" pitchFamily="1" charset="0"/>
              </a:rPr>
              <a:t>সরকারি</a:t>
            </a:r>
            <a:r>
              <a:rPr lang="bn-BD" sz="2200" dirty="0" smtClean="0">
                <a:latin typeface="AdorshoLipi" pitchFamily="1" charset="0"/>
                <a:cs typeface="AdorshoLipi" pitchFamily="1" charset="0"/>
              </a:rPr>
              <a:t>, আধা</a:t>
            </a:r>
            <a:r>
              <a:rPr lang="bn-BD" sz="2600" dirty="0" smtClean="0">
                <a:latin typeface="AdorshoLipi" pitchFamily="1" charset="0"/>
                <a:cs typeface="AdorshoLipi" pitchFamily="1" charset="0"/>
              </a:rPr>
              <a:t>-</a:t>
            </a:r>
            <a:r>
              <a:rPr lang="en-US" sz="2200" dirty="0" err="1" smtClean="0">
                <a:latin typeface="AdorshoLipi" pitchFamily="1" charset="0"/>
                <a:cs typeface="AdorshoLipi" pitchFamily="1" charset="0"/>
              </a:rPr>
              <a:t>সরকারি</a:t>
            </a:r>
            <a:r>
              <a:rPr lang="bn-BD" sz="2200" dirty="0" smtClean="0">
                <a:latin typeface="AdorshoLipi" pitchFamily="1" charset="0"/>
                <a:cs typeface="AdorshoLipi" pitchFamily="1" charset="0"/>
              </a:rPr>
              <a:t> ও </a:t>
            </a:r>
            <a:r>
              <a:rPr lang="en-US" sz="2600" dirty="0" err="1" smtClean="0">
                <a:latin typeface="AdorshoLipi" pitchFamily="1" charset="0"/>
                <a:cs typeface="AdorshoLipi" pitchFamily="1" charset="0"/>
              </a:rPr>
              <a:t>বেসরকারি</a:t>
            </a:r>
            <a:r>
              <a:rPr lang="bn-BD" sz="2600" dirty="0" smtClean="0">
                <a:latin typeface="AdorshoLipi" pitchFamily="1" charset="0"/>
                <a:cs typeface="AdorshoLipi" pitchFamily="1" charset="0"/>
              </a:rPr>
              <a:t>  </a:t>
            </a:r>
          </a:p>
          <a:p>
            <a:pPr algn="just">
              <a:buNone/>
            </a:pPr>
            <a:r>
              <a:rPr lang="bn-BD" sz="2600" dirty="0" smtClean="0">
                <a:latin typeface="AdorshoLipi" pitchFamily="1" charset="0"/>
                <a:cs typeface="AdorshoLipi" pitchFamily="1" charset="0"/>
              </a:rPr>
              <a:t>         প্রতিষ্ঠানের  তুলনা কর।</a:t>
            </a:r>
            <a:endParaRPr lang="en-US" sz="3000" dirty="0">
              <a:latin typeface="AdorshoLipi"/>
            </a:endParaRPr>
          </a:p>
        </p:txBody>
      </p:sp>
    </p:spTree>
    <p:extLst>
      <p:ext uri="{BB962C8B-B14F-4D97-AF65-F5344CB8AC3E}">
        <p14:creationId xmlns:p14="http://schemas.microsoft.com/office/powerpoint/2010/main" val="14277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92D050"/>
                </a:solidFill>
              </a:rPr>
              <a:t>ধন্যবাদ সবাইকে </a:t>
            </a:r>
            <a:endParaRPr lang="en-IN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265835032"/>
      </p:ext>
    </p:extLst>
  </p:cSld>
  <p:clrMapOvr>
    <a:masterClrMapping/>
  </p:clrMapOvr>
  <p:transition spd="slow" advClick="0" advTm="16000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992" y="152400"/>
            <a:ext cx="8534400" cy="11399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gvt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AvjgMxi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 †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nv‡mb</a:t>
            </a:r>
            <a:endParaRPr lang="en-US" sz="6600" dirty="0" smtClean="0">
              <a:solidFill>
                <a:srgbClr val="FFFF00"/>
              </a:solidFill>
              <a:latin typeface="SutonnyMJ" pitchFamily="2" charset="0"/>
              <a:cs typeface="Ekushey Lohit" pitchFamily="2" charset="0"/>
            </a:endParaRPr>
          </a:p>
        </p:txBody>
      </p:sp>
      <p:pic>
        <p:nvPicPr>
          <p:cNvPr id="7" name="Content Placeholder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317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1447800"/>
            <a:ext cx="5482591" cy="54168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gvt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AvjgMxi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†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nv‡mb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cÖfvlK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পরিসংখ্যান</a:t>
            </a:r>
            <a:r>
              <a:rPr lang="en-US" sz="5400" dirty="0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বিভাগ</a:t>
            </a:r>
            <a:endParaRPr lang="en-US" sz="5400" dirty="0" smtClean="0">
              <a:solidFill>
                <a:srgbClr val="C00000"/>
              </a:solidFill>
              <a:latin typeface="Ekushey Lohit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wWwMÖ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K‡jR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</a:t>
            </a: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bIMuv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|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gvevBj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b¤^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: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01722043680</a:t>
            </a:r>
            <a:endParaRPr lang="en-US" sz="40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alom_naogaon@yahoo.com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567238"/>
      </p:ext>
    </p:extLst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New folder\Untitled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456015"/>
            <a:ext cx="8229600" cy="387798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০৯/০৩/২০১৯</a:t>
            </a: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27893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93915"/>
            <a:ext cx="7848600" cy="86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নিচের ভিডিও ক্লীপটি মনোযোগসহকারে দেখি......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4876800"/>
            <a:ext cx="4690382" cy="86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কিসের ইঙ্গিত রয়েছে?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LETTER FROM MOM &amp; DA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524000"/>
            <a:ext cx="7391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908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8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9850" y="152400"/>
            <a:ext cx="4690382" cy="86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810000" y="2362200"/>
            <a:ext cx="5226215" cy="2438400"/>
          </a:xfrm>
          <a:prstGeom prst="leftArrow">
            <a:avLst/>
          </a:prstGeom>
          <a:solidFill>
            <a:srgbClr val="FF00FF"/>
          </a:solidFill>
          <a:ln w="31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" lvl="0" algn="ctr">
              <a:spcBef>
                <a:spcPct val="0"/>
              </a:spcBef>
              <a:defRPr/>
            </a:pP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প্রকাশিত পরিসংখ্যান</a:t>
            </a:r>
            <a:endParaRPr lang="en-US" sz="4800" b="1" dirty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gladeshPopGrap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99"/>
            <a:ext cx="37338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464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214745"/>
            <a:ext cx="7010400" cy="1004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3400" y="20574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5999" y="1425714"/>
            <a:ext cx="632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59436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  <a:hlinkClick r:id="rId7" action="ppaction://hlinksldjump"/>
                <a:hlinkMouseOver r:id="rId7" action="ppaction://hlinksldjump"/>
              </a:rPr>
              <a:t>মূল্যায়ন</a:t>
            </a:r>
            <a:endParaRPr lang="en-SG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1789905" y="3514796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8600" y="609601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bn-BD" sz="4000" b="1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4000" b="1" dirty="0" err="1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4000" b="1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প্রকাশিত পরিসংখ্যান</a:t>
            </a:r>
            <a:r>
              <a:rPr lang="en-US" sz="40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95400"/>
            <a:ext cx="365760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সং</a:t>
            </a:r>
            <a:r>
              <a:rPr lang="bn-BD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জ্ঞাঃ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প্রকাশিত</a:t>
            </a:r>
            <a:r>
              <a:rPr lang="bn-BD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পরিসংখ্যান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?</a:t>
            </a:r>
            <a:endParaRPr lang="bn-BD" sz="3200" dirty="0" smtClean="0">
              <a:solidFill>
                <a:srgbClr val="FF0000"/>
              </a:solidFill>
              <a:latin typeface="AdorshoLipi" pitchFamily="1" charset="0"/>
              <a:cs typeface="AdorshoLipi" pitchFamily="1" charset="0"/>
            </a:endParaRPr>
          </a:p>
          <a:p>
            <a:r>
              <a:rPr lang="bn-BD" sz="28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এর বিভিন্ন উৎসগুলো কি</a:t>
            </a:r>
            <a:r>
              <a:rPr lang="en-US" sz="28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কি</a:t>
            </a:r>
            <a:r>
              <a:rPr lang="en-US" sz="28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?</a:t>
            </a:r>
            <a:endParaRPr lang="en-US" sz="4400" dirty="0" smtClean="0">
              <a:solidFill>
                <a:srgbClr val="FF0000"/>
              </a:solidFill>
              <a:latin typeface="AdorshoLipi" pitchFamily="1" charset="0"/>
              <a:cs typeface="AdorshoLipi" pitchFamily="1" charset="0"/>
            </a:endParaRPr>
          </a:p>
          <a:p>
            <a:pPr lvl="0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kushey Lohit" pitchFamily="2" charset="0"/>
                <a:cs typeface="Ekushey Lohit" pitchFamily="2" charset="0"/>
              </a:rPr>
              <a:t>এর সীমাবদ্ধতা ও উৎকষতা বৃদ্ধিতে সুপারিশ </a:t>
            </a:r>
            <a:r>
              <a:rPr lang="bn-BD" sz="32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গুলো কি</a:t>
            </a:r>
            <a:r>
              <a:rPr lang="en-US" sz="32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 ?</a:t>
            </a:r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Ekushey Lohit" pitchFamily="2" charset="0"/>
              <a:cs typeface="AdorshoLipi" pitchFamily="1" charset="0"/>
            </a:endParaRPr>
          </a:p>
          <a:p>
            <a:pPr lvl="0"/>
            <a:r>
              <a:rPr lang="en-US" sz="44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প্রয়োগ</a:t>
            </a:r>
            <a:r>
              <a:rPr lang="en-US" sz="44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endParaRPr lang="bn-BD" sz="4400" dirty="0" smtClean="0">
              <a:solidFill>
                <a:srgbClr val="FF0000"/>
              </a:solidFill>
              <a:latin typeface="AdorshoLipi" pitchFamily="1" charset="0"/>
              <a:cs typeface="AdorshoLipi" pitchFamily="1" charset="0"/>
            </a:endParaRPr>
          </a:p>
          <a:p>
            <a:pPr lvl="0"/>
            <a:r>
              <a:rPr lang="en-US" sz="4400" dirty="0" err="1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মূল্যায়ণ</a:t>
            </a:r>
            <a:r>
              <a:rPr lang="en-US" sz="44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046982"/>
            <a:ext cx="4689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AdorshoLipi" pitchFamily="1" charset="0"/>
              </a:rPr>
              <a:t>প্রকাশিত</a:t>
            </a:r>
            <a:r>
              <a:rPr lang="en-US" sz="4000" dirty="0" smtClean="0">
                <a:solidFill>
                  <a:srgbClr val="FF0000"/>
                </a:solidFill>
                <a:latin typeface="AdorshoLipi" pitchFamily="1" charset="0"/>
              </a:rPr>
              <a:t> ও</a:t>
            </a:r>
            <a:r>
              <a:rPr lang="bn-BD" sz="4000" dirty="0" smtClean="0">
                <a:solidFill>
                  <a:srgbClr val="FF0000"/>
                </a:solidFill>
                <a:latin typeface="AdorshoLipi" pitchFamily="1" charset="0"/>
              </a:rPr>
              <a:t> অপ্রকাশিত </a:t>
            </a:r>
            <a:r>
              <a:rPr lang="bn-BD" sz="4000" dirty="0" smtClean="0">
                <a:solidFill>
                  <a:srgbClr val="00B050"/>
                </a:solidFill>
                <a:latin typeface="AdorshoLipi" pitchFamily="1" charset="0"/>
                <a:cs typeface="AdorshoLipi" pitchFamily="1" charset="0"/>
              </a:rPr>
              <a:t>উৎসগুলোর বণনা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51164" y="1383867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381000"/>
            <a:ext cx="8153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en-US" sz="4400" dirty="0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প্রকাশিত</a:t>
            </a:r>
            <a:r>
              <a:rPr lang="bn-BD" sz="4400" dirty="0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পরিসংখ্যান</a:t>
            </a:r>
            <a:r>
              <a:rPr lang="en-US" sz="44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AdorshoLipi" pitchFamily="1" charset="0"/>
                <a:cs typeface="AdorshoLipi" pitchFamily="1" charset="0"/>
              </a:rPr>
              <a:t>কি ?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07972"/>
            <a:ext cx="9001897" cy="48500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bn-BD" sz="3600" dirty="0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 বিভিন্ন সরকারি, আধাসরকারি, স্বায়ত্তশাসিত ও বেসরকারি প্রতিষ্ঠান বা সংস্থা এবং বিভিন্ন পত্র-পত্রিকা দেশের অথনৈতিক, বাণিজ্যিক, সামাজিক, কৃষি, মৎস্য, পশু, জনসংখ্যা, শিক্ষা ইত্যাদি সম্পকীয় তথ্য সংগ্রহ, সংকলন, বিশ্লেষণ ও প্রকাশ করে থাকে তাদেরকে সামগ্রিকভাবে </a:t>
            </a:r>
            <a:r>
              <a:rPr lang="en-US" sz="3600" dirty="0" err="1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en-US" sz="3600" dirty="0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প্রকাশিত</a:t>
            </a:r>
            <a:r>
              <a:rPr lang="bn-BD" sz="3600" dirty="0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পরিসংখ্যান</a:t>
            </a:r>
            <a:r>
              <a:rPr lang="bn-BD" sz="3600" dirty="0" smtClean="0">
                <a:solidFill>
                  <a:srgbClr val="008000"/>
                </a:solidFill>
                <a:latin typeface="AdorshoLipi" pitchFamily="1" charset="0"/>
                <a:cs typeface="AdorshoLipi" pitchFamily="1" charset="0"/>
              </a:rPr>
              <a:t> বলে।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576</Words>
  <Application>Microsoft Office PowerPoint</Application>
  <PresentationFormat>On-screen Show (4:3)</PresentationFormat>
  <Paragraphs>100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আজকের মাল্টিমিডিয়া ক্লাসে সবাইকে …….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“সৃজনশীল প্রশ্ন” </vt:lpstr>
      <vt:lpstr>ধন্যবাদ সবাইকে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3star.com</dc:creator>
  <cp:lastModifiedBy>HP</cp:lastModifiedBy>
  <cp:revision>171</cp:revision>
  <dcterms:created xsi:type="dcterms:W3CDTF">2006-08-16T00:00:00Z</dcterms:created>
  <dcterms:modified xsi:type="dcterms:W3CDTF">2019-04-29T03:19:31Z</dcterms:modified>
</cp:coreProperties>
</file>